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4" r:id="rId4"/>
    <p:sldId id="262" r:id="rId5"/>
    <p:sldId id="273" r:id="rId6"/>
    <p:sldId id="261" r:id="rId7"/>
    <p:sldId id="260" r:id="rId8"/>
    <p:sldId id="272" r:id="rId9"/>
    <p:sldId id="271" r:id="rId10"/>
    <p:sldId id="265" r:id="rId11"/>
    <p:sldId id="267" r:id="rId12"/>
    <p:sldId id="268" r:id="rId13"/>
    <p:sldId id="266" r:id="rId14"/>
    <p:sldId id="269" r:id="rId15"/>
    <p:sldId id="259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9B"/>
    <a:srgbClr val="D60000"/>
    <a:srgbClr val="F57B17"/>
    <a:srgbClr val="EFA819"/>
    <a:srgbClr val="5F9127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1352E-1EA6-4B48-AB83-1CD59BE3CB72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204D9-5AC5-4918-9F97-9996CAF24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9313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resolution = 2m </a:t>
            </a:r>
            <a:r>
              <a:rPr lang="en-US" dirty="0" err="1" smtClean="0"/>
              <a:t>OrbView</a:t>
            </a:r>
            <a:endParaRPr lang="en-US" dirty="0" smtClean="0"/>
          </a:p>
          <a:p>
            <a:r>
              <a:rPr lang="en-US" dirty="0" smtClean="0"/>
              <a:t>“Coarser” resolution = 30m Landsat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4D9-5AC5-4918-9F97-9996CAF2424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Yes – They</a:t>
            </a:r>
            <a:r>
              <a:rPr lang="en-US" baseline="0" dirty="0" smtClean="0"/>
              <a:t> are getting much more involved! They pay attention! They have said themselves that they are more knowledgeable and understanding of a topic they previously didn’t even know existed! They have ideas and contribute to changes in the way the weigh our indicators.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4D9-5AC5-4918-9F97-9996CAF2424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8634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Reformat this… maybe use someone else as an</a:t>
            </a:r>
            <a:r>
              <a:rPr lang="en-US" baseline="0" dirty="0" smtClean="0"/>
              <a:t> example.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4D9-5AC5-4918-9F97-9996CAF2424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287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2EA-8609-4DC0-810D-91DC369570E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FD0-6C80-4082-8767-0B5734188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6145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2EA-8609-4DC0-810D-91DC369570E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FD0-6C80-4082-8767-0B5734188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113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2EA-8609-4DC0-810D-91DC369570E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FD0-6C80-4082-8767-0B5734188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585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2EA-8609-4DC0-810D-91DC369570E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FD0-6C80-4082-8767-0B5734188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65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2EA-8609-4DC0-810D-91DC369570E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FD0-6C80-4082-8767-0B5734188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713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2EA-8609-4DC0-810D-91DC369570E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FD0-6C80-4082-8767-0B5734188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81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2EA-8609-4DC0-810D-91DC369570E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FD0-6C80-4082-8767-0B5734188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389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2EA-8609-4DC0-810D-91DC369570E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FD0-6C80-4082-8767-0B5734188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91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2EA-8609-4DC0-810D-91DC369570E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FD0-6C80-4082-8767-0B5734188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799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2EA-8609-4DC0-810D-91DC369570E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FD0-6C80-4082-8767-0B5734188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521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2EA-8609-4DC0-810D-91DC369570E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FD0-6C80-4082-8767-0B5734188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964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092EA-8609-4DC0-810D-91DC369570E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A6FD0-6C80-4082-8767-0B5734188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294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tiff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53000" y="5943600"/>
            <a:ext cx="914401" cy="78286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6200" y="533400"/>
            <a:ext cx="8991600" cy="2514600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/>
              <a:t>Bridging </a:t>
            </a:r>
            <a:r>
              <a:rPr lang="en-US" sz="3600" b="1" dirty="0" smtClean="0"/>
              <a:t>the </a:t>
            </a:r>
            <a:r>
              <a:rPr lang="en-US" sz="3600" b="1" dirty="0"/>
              <a:t>Gap Between Local </a:t>
            </a:r>
            <a:r>
              <a:rPr lang="en-US" sz="3600" b="1" dirty="0" smtClean="0"/>
              <a:t>and </a:t>
            </a:r>
            <a:r>
              <a:rPr lang="en-US" sz="3600" b="1" dirty="0"/>
              <a:t>Scientific Knowledge </a:t>
            </a:r>
            <a:r>
              <a:rPr lang="en-US" sz="3600" b="1" dirty="0" smtClean="0"/>
              <a:t>to </a:t>
            </a:r>
            <a:r>
              <a:rPr lang="en-US" sz="3600" b="1" dirty="0"/>
              <a:t>Improve </a:t>
            </a:r>
            <a:r>
              <a:rPr lang="en-US" sz="3600" b="1" dirty="0" smtClean="0"/>
              <a:t>the </a:t>
            </a:r>
            <a:r>
              <a:rPr lang="en-US" sz="3600" b="1" dirty="0"/>
              <a:t>Effectiveness </a:t>
            </a:r>
            <a:r>
              <a:rPr lang="en-US" sz="3600" b="1" dirty="0" smtClean="0"/>
              <a:t>of </a:t>
            </a:r>
            <a:r>
              <a:rPr lang="en-US" sz="3600" b="1" dirty="0"/>
              <a:t>Evaluation </a:t>
            </a:r>
            <a:r>
              <a:rPr lang="en-US" sz="3600" b="1" dirty="0" smtClean="0"/>
              <a:t>of </a:t>
            </a:r>
            <a:r>
              <a:rPr lang="en-US" sz="3600" b="1" dirty="0"/>
              <a:t>Desertification Mitigation </a:t>
            </a:r>
            <a:r>
              <a:rPr lang="en-US" sz="3600" b="1" dirty="0" smtClean="0"/>
              <a:t>and </a:t>
            </a:r>
            <a:r>
              <a:rPr lang="en-US" sz="3600" b="1" dirty="0"/>
              <a:t>Restoration Actions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209800" y="3429000"/>
            <a:ext cx="5105400" cy="1905000"/>
          </a:xfrm>
          <a:solidFill>
            <a:schemeClr val="bg1">
              <a:alpha val="68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Trevor Jones</a:t>
            </a:r>
          </a:p>
          <a:p>
            <a:pPr>
              <a:spcBef>
                <a:spcPts val="3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UA Space Grant Symposium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April 21, 2012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Space Grant Mentor</a:t>
            </a:r>
            <a:r>
              <a:rPr lang="en-US" sz="2400" dirty="0">
                <a:solidFill>
                  <a:schemeClr val="tx1"/>
                </a:solidFill>
              </a:rPr>
              <a:t>: Dr. Barron </a:t>
            </a:r>
            <a:r>
              <a:rPr lang="en-US" sz="2400" dirty="0" smtClean="0">
                <a:solidFill>
                  <a:schemeClr val="tx1"/>
                </a:solidFill>
              </a:rPr>
              <a:t>Orr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" name="Picture 9" descr="ARSCLogo.t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92772" y="5943600"/>
            <a:ext cx="617028" cy="812966"/>
          </a:xfrm>
          <a:prstGeom prst="rect">
            <a:avLst/>
          </a:prstGeom>
        </p:spPr>
      </p:pic>
      <p:pic>
        <p:nvPicPr>
          <p:cNvPr id="13" name="Picture 12" descr="SNRELog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097771" y="6045283"/>
            <a:ext cx="1169429" cy="609600"/>
          </a:xfrm>
          <a:prstGeom prst="rect">
            <a:avLst/>
          </a:prstGeom>
        </p:spPr>
      </p:pic>
      <p:pic>
        <p:nvPicPr>
          <p:cNvPr id="14" name="Picture 13" descr="UALogo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5943600"/>
            <a:ext cx="762000" cy="767719"/>
          </a:xfrm>
          <a:prstGeom prst="rect">
            <a:avLst/>
          </a:prstGeom>
        </p:spPr>
      </p:pic>
      <p:pic>
        <p:nvPicPr>
          <p:cNvPr id="15" name="Picture 14" descr="SpaceGrantLogo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82000" y="5866257"/>
            <a:ext cx="685800" cy="915543"/>
          </a:xfrm>
          <a:prstGeom prst="rect">
            <a:avLst/>
          </a:prstGeom>
        </p:spPr>
      </p:pic>
      <p:pic>
        <p:nvPicPr>
          <p:cNvPr id="1026" name="Picture 2" descr="C:\Documents and Settings\417tmjones\Desktop\images.jpe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40652" y="5835650"/>
            <a:ext cx="1003148" cy="869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55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PhotoVoice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41148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Participants are asked to represent their community or point of view by taking photographs, discussing them </a:t>
            </a:r>
            <a:r>
              <a:rPr lang="en-US" sz="2800" dirty="0" smtClean="0"/>
              <a:t>together and </a:t>
            </a:r>
            <a:r>
              <a:rPr lang="en-US" sz="2800" dirty="0"/>
              <a:t>developing narratives to go with their </a:t>
            </a:r>
            <a:r>
              <a:rPr lang="en-US" sz="2800" dirty="0" smtClean="0"/>
              <a:t>photos.</a:t>
            </a:r>
          </a:p>
        </p:txBody>
      </p:sp>
      <p:pic>
        <p:nvPicPr>
          <p:cNvPr id="1026" name="Picture 2" descr="C:\Users\tjones\Downloads\DSCN26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47039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58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jones\Desktop\New Folder\Finished\11\011 Photos\IMG_00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240530" cy="282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jones\Desktop\New Folder\Finished\2\002 Photos\IMG_00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97933" y="3352800"/>
            <a:ext cx="4455139" cy="334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29200" y="533400"/>
            <a:ext cx="327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We have included a geospatial element using GPS, </a:t>
            </a:r>
            <a:r>
              <a:rPr lang="en-US" sz="2800" dirty="0" err="1"/>
              <a:t>GoogleMaps</a:t>
            </a:r>
            <a:r>
              <a:rPr lang="en-US" sz="2800" dirty="0"/>
              <a:t>, and </a:t>
            </a:r>
            <a:r>
              <a:rPr lang="en-US" sz="2800" dirty="0" err="1"/>
              <a:t>geotagging</a:t>
            </a:r>
            <a:r>
              <a:rPr lang="en-US" sz="28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4343400"/>
            <a:ext cx="327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Stakeholders learning from each other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4264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8239" y="1447800"/>
            <a:ext cx="85462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8768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 they engaged? Are they changing from passive recipients of evaluation information into active </a:t>
            </a:r>
            <a:r>
              <a:rPr lang="en-US" sz="2800" i="1" dirty="0" smtClean="0"/>
              <a:t>developers </a:t>
            </a:r>
            <a:r>
              <a:rPr lang="en-US" sz="2800" dirty="0" smtClean="0"/>
              <a:t> of evaluation information?</a:t>
            </a:r>
            <a:endParaRPr lang="en-US" sz="28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91200" y="1524000"/>
            <a:ext cx="3048000" cy="24384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5600" y="1524000"/>
            <a:ext cx="2819400" cy="2438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03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6800" y="-21771"/>
            <a:ext cx="6895032" cy="459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571999"/>
            <a:ext cx="9067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FROM March 15 Discussion: </a:t>
            </a:r>
            <a:r>
              <a:rPr lang="en-US" sz="1600" dirty="0" smtClean="0"/>
              <a:t>This </a:t>
            </a:r>
            <a:r>
              <a:rPr lang="en-US" sz="1600" dirty="0"/>
              <a:t>photo (4) demonstrates over the course of 46 years the difference between the inside and outside of a grazing enclosure.  I find it to be an interesting comparison, asking if there is a noticeable difference between how much vegetation is inside, and out. 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Moving onto another slide (3) that shows the north side of the grazing enclosure. I walked the length of that side taking pictures. It went from 0 erosion to almost 5 feet in 200 yards. This is a result of slope and soil texture. </a:t>
            </a:r>
          </a:p>
          <a:p>
            <a:r>
              <a:rPr lang="en-US" sz="1600" dirty="0" smtClean="0"/>
              <a:t>The final picture (2) is of a washed out dam. It really “pisses me off”.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6005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They are engaged</a:t>
            </a:r>
          </a:p>
          <a:p>
            <a:pPr lvl="1"/>
            <a:r>
              <a:rPr lang="en-US" sz="2400" dirty="0" smtClean="0"/>
              <a:t>Social learning, they are learning from each other through </a:t>
            </a:r>
            <a:r>
              <a:rPr lang="en-US" sz="2400" i="1" dirty="0" smtClean="0"/>
              <a:t>doing. </a:t>
            </a:r>
            <a:endParaRPr lang="en-US" sz="2400" dirty="0" smtClean="0"/>
          </a:p>
          <a:p>
            <a:r>
              <a:rPr lang="en-US" sz="2800" dirty="0" smtClean="0"/>
              <a:t>Bridging the gap between geospatial data and real people </a:t>
            </a:r>
          </a:p>
          <a:p>
            <a:pPr lvl="1"/>
            <a:r>
              <a:rPr lang="en-US" sz="2400" dirty="0" smtClean="0"/>
              <a:t>Can we take what we learn from earth science and improve it by adding local knowledge and increasing local understanding?</a:t>
            </a:r>
          </a:p>
          <a:p>
            <a:r>
              <a:rPr lang="en-US" sz="2800" dirty="0" smtClean="0"/>
              <a:t>Refined protocol, indicators and interview methods</a:t>
            </a:r>
          </a:p>
          <a:p>
            <a:pPr lvl="1"/>
            <a:r>
              <a:rPr lang="en-US" sz="2400" dirty="0" smtClean="0"/>
              <a:t>Huge stakeholder emphasis on cultural and aesthetic value. </a:t>
            </a:r>
          </a:p>
          <a:p>
            <a:pPr lvl="1"/>
            <a:r>
              <a:rPr lang="en-US" sz="2400" dirty="0" smtClean="0"/>
              <a:t>These are ecosystem services often underrepresented in expert evaluation. </a:t>
            </a:r>
          </a:p>
          <a:p>
            <a:pPr lvl="1"/>
            <a:r>
              <a:rPr lang="en-US" sz="2400" dirty="0" smtClean="0"/>
              <a:t>70 percent of photos and comments were cultural. </a:t>
            </a:r>
          </a:p>
          <a:p>
            <a:pPr lvl="1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6634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 numCol="2">
            <a:normAutofit/>
          </a:bodyPr>
          <a:lstStyle/>
          <a:p>
            <a:r>
              <a:rPr lang="en-US" sz="2000" dirty="0" smtClean="0"/>
              <a:t>University of Arizona Space Grant Consortium </a:t>
            </a:r>
          </a:p>
          <a:p>
            <a:r>
              <a:rPr lang="en-US" sz="2000" dirty="0" smtClean="0"/>
              <a:t>Arizona Remote Sensing Center </a:t>
            </a:r>
          </a:p>
          <a:p>
            <a:r>
              <a:rPr lang="en-US" sz="2000" dirty="0" smtClean="0"/>
              <a:t>Office of Arid Land Studies </a:t>
            </a:r>
          </a:p>
          <a:p>
            <a:r>
              <a:rPr lang="en-US" sz="2000" dirty="0" smtClean="0"/>
              <a:t>United States Bureau of Land Management(BLM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Gila Watershed Partnership</a:t>
            </a:r>
          </a:p>
          <a:p>
            <a:r>
              <a:rPr lang="en-US" sz="2000" dirty="0" smtClean="0"/>
              <a:t>PRACTICE</a:t>
            </a:r>
            <a:endParaRPr lang="en-US" sz="2000" dirty="0" smtClean="0"/>
          </a:p>
          <a:p>
            <a:r>
              <a:rPr lang="en-US" sz="2000" dirty="0" smtClean="0"/>
              <a:t>Barron </a:t>
            </a:r>
            <a:r>
              <a:rPr lang="en-US" sz="2000" dirty="0"/>
              <a:t>Orr, Ph.D. </a:t>
            </a:r>
            <a:endParaRPr lang="en-US" sz="2000" dirty="0" smtClean="0"/>
          </a:p>
          <a:p>
            <a:r>
              <a:rPr lang="en-US" sz="2000" dirty="0" smtClean="0"/>
              <a:t>Bill </a:t>
            </a:r>
            <a:r>
              <a:rPr lang="en-US" sz="2000" dirty="0" err="1" smtClean="0"/>
              <a:t>Brandau</a:t>
            </a:r>
            <a:r>
              <a:rPr lang="en-US" sz="2000" dirty="0" smtClean="0"/>
              <a:t>, </a:t>
            </a:r>
            <a:r>
              <a:rPr lang="en-US" sz="2000" dirty="0" smtClean="0"/>
              <a:t>Director, Graham County Cooperative </a:t>
            </a:r>
            <a:r>
              <a:rPr lang="en-US" sz="2000" dirty="0" smtClean="0"/>
              <a:t>Extension</a:t>
            </a:r>
          </a:p>
          <a:p>
            <a:endParaRPr lang="en-US" sz="2000" dirty="0"/>
          </a:p>
          <a:p>
            <a:r>
              <a:rPr lang="en-US" sz="2000" dirty="0" err="1" smtClean="0"/>
              <a:t>Taryn</a:t>
            </a:r>
            <a:r>
              <a:rPr lang="en-US" sz="2000" dirty="0" smtClean="0"/>
              <a:t> Kong</a:t>
            </a:r>
          </a:p>
          <a:p>
            <a:r>
              <a:rPr lang="en-US" sz="2000" dirty="0" err="1" smtClean="0"/>
              <a:t>Anahi</a:t>
            </a:r>
            <a:r>
              <a:rPr lang="en-US" sz="2000" dirty="0" smtClean="0"/>
              <a:t> </a:t>
            </a:r>
            <a:r>
              <a:rPr lang="en-US" sz="2000" dirty="0" err="1" smtClean="0"/>
              <a:t>Ocampo</a:t>
            </a:r>
            <a:endParaRPr lang="en-US" sz="2000" dirty="0" smtClean="0"/>
          </a:p>
          <a:p>
            <a:r>
              <a:rPr lang="en-US" sz="2000" dirty="0" smtClean="0"/>
              <a:t>Denise Garcia </a:t>
            </a:r>
          </a:p>
          <a:p>
            <a:r>
              <a:rPr lang="en-US" sz="2000" dirty="0" smtClean="0"/>
              <a:t>Master Watershed Stewards Students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53000" y="5943600"/>
            <a:ext cx="914401" cy="782866"/>
          </a:xfrm>
          <a:prstGeom prst="rect">
            <a:avLst/>
          </a:prstGeom>
        </p:spPr>
      </p:pic>
      <p:pic>
        <p:nvPicPr>
          <p:cNvPr id="6" name="Picture 5" descr="ARSCLogo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92772" y="5943600"/>
            <a:ext cx="617028" cy="812966"/>
          </a:xfrm>
          <a:prstGeom prst="rect">
            <a:avLst/>
          </a:prstGeom>
        </p:spPr>
      </p:pic>
      <p:pic>
        <p:nvPicPr>
          <p:cNvPr id="7" name="Picture 6" descr="SNRE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097771" y="6045283"/>
            <a:ext cx="1169429" cy="609600"/>
          </a:xfrm>
          <a:prstGeom prst="rect">
            <a:avLst/>
          </a:prstGeom>
        </p:spPr>
      </p:pic>
      <p:pic>
        <p:nvPicPr>
          <p:cNvPr id="8" name="Picture 7" descr="UA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5943600"/>
            <a:ext cx="762000" cy="767719"/>
          </a:xfrm>
          <a:prstGeom prst="rect">
            <a:avLst/>
          </a:prstGeom>
        </p:spPr>
      </p:pic>
      <p:pic>
        <p:nvPicPr>
          <p:cNvPr id="9" name="Picture 8" descr="SpaceGrantLogo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82000" y="5866257"/>
            <a:ext cx="685800" cy="915543"/>
          </a:xfrm>
          <a:prstGeom prst="rect">
            <a:avLst/>
          </a:prstGeom>
        </p:spPr>
      </p:pic>
      <p:pic>
        <p:nvPicPr>
          <p:cNvPr id="10" name="Picture 2" descr="C:\Documents and Settings\417tmjones\Desktop\images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40652" y="5835650"/>
            <a:ext cx="1003148" cy="869950"/>
          </a:xfrm>
          <a:prstGeom prst="rect">
            <a:avLst/>
          </a:prstGeom>
          <a:noFill/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43" t="15776" r="8014" b="17174"/>
          <a:stretch>
            <a:fillRect/>
          </a:stretch>
        </p:blipFill>
        <p:spPr bwMode="auto">
          <a:xfrm>
            <a:off x="4648200" y="3352800"/>
            <a:ext cx="3276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 descr="NewCooperativeExtensi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43475"/>
            <a:ext cx="17907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56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smtClean="0"/>
              <a:t>Thank You!</a:t>
            </a:r>
            <a:endParaRPr lang="en-US" sz="6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53000" y="5943600"/>
            <a:ext cx="914401" cy="782866"/>
          </a:xfrm>
          <a:prstGeom prst="rect">
            <a:avLst/>
          </a:prstGeom>
        </p:spPr>
      </p:pic>
      <p:pic>
        <p:nvPicPr>
          <p:cNvPr id="13" name="Picture 12" descr="ARSCLogo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92772" y="5943600"/>
            <a:ext cx="617028" cy="812966"/>
          </a:xfrm>
          <a:prstGeom prst="rect">
            <a:avLst/>
          </a:prstGeom>
        </p:spPr>
      </p:pic>
      <p:pic>
        <p:nvPicPr>
          <p:cNvPr id="14" name="Picture 13" descr="SNRE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097771" y="6045283"/>
            <a:ext cx="1169429" cy="609600"/>
          </a:xfrm>
          <a:prstGeom prst="rect">
            <a:avLst/>
          </a:prstGeom>
        </p:spPr>
      </p:pic>
      <p:pic>
        <p:nvPicPr>
          <p:cNvPr id="15" name="Picture 14" descr="UA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5943600"/>
            <a:ext cx="762000" cy="767719"/>
          </a:xfrm>
          <a:prstGeom prst="rect">
            <a:avLst/>
          </a:prstGeom>
        </p:spPr>
      </p:pic>
      <p:pic>
        <p:nvPicPr>
          <p:cNvPr id="16" name="Picture 15" descr="SpaceGrantLogo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82000" y="5866257"/>
            <a:ext cx="685800" cy="915543"/>
          </a:xfrm>
          <a:prstGeom prst="rect">
            <a:avLst/>
          </a:prstGeom>
        </p:spPr>
      </p:pic>
      <p:pic>
        <p:nvPicPr>
          <p:cNvPr id="17" name="Picture 2" descr="C:\Documents and Settings\417tmjones\Desktop\images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40652" y="5835650"/>
            <a:ext cx="1003148" cy="869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57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500" y="1025634"/>
            <a:ext cx="8763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itchFamily="34" charset="0"/>
              <a:buChar char="•"/>
            </a:pPr>
            <a:endParaRPr lang="en-US" sz="2400" dirty="0" smtClean="0"/>
          </a:p>
          <a:p>
            <a:pPr marL="914400" lvl="1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914400" lvl="1" indent="-457200">
              <a:buFont typeface="Arial" pitchFamily="34" charset="0"/>
              <a:buChar char="•"/>
            </a:pPr>
            <a:endParaRPr lang="en-US" sz="2600" dirty="0" smtClean="0"/>
          </a:p>
          <a:p>
            <a:pPr marL="914400" lvl="1" indent="-457200">
              <a:buFont typeface="Arial" pitchFamily="34" charset="0"/>
              <a:buChar char="•"/>
            </a:pPr>
            <a:endParaRPr lang="en-US" sz="2600" dirty="0" smtClean="0"/>
          </a:p>
          <a:p>
            <a:pPr lvl="1"/>
            <a:endParaRPr lang="en-US" sz="2600" dirty="0" smtClean="0"/>
          </a:p>
          <a:p>
            <a:pPr marL="914400" lvl="1" indent="-457200">
              <a:buFont typeface="Arial" pitchFamily="34" charset="0"/>
              <a:buChar char="•"/>
            </a:pPr>
            <a:endParaRPr lang="en-US" sz="2600" dirty="0" smtClean="0"/>
          </a:p>
        </p:txBody>
      </p:sp>
      <p:pic>
        <p:nvPicPr>
          <p:cNvPr id="6" name="Picture 5" descr="SpaceGrant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82000" y="5866257"/>
            <a:ext cx="685800" cy="9155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322487"/>
            <a:ext cx="883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n-US" sz="3000" b="1" dirty="0" smtClean="0"/>
              <a:t>Desertification and Land Degradation 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400" dirty="0" smtClean="0"/>
              <a:t>Drylands </a:t>
            </a:r>
            <a:r>
              <a:rPr lang="en-US" sz="2400" dirty="0"/>
              <a:t>make up 41% of the world’s land area; 70% are under threat of severe land degradation known as desertification</a:t>
            </a:r>
            <a:r>
              <a:rPr lang="en-US" sz="2400" dirty="0" smtClean="0"/>
              <a:t>. 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400" dirty="0" smtClean="0"/>
              <a:t>Affects 1.5 billion people, many of whom are vulnerable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400" dirty="0" smtClean="0"/>
              <a:t>Costs the U.S. over $42 billion annually. 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3000" b="1" dirty="0" smtClean="0"/>
              <a:t>Current approaches to evaluation are ineffective.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 smtClean="0"/>
              <a:t>Desertification is a global problem with local solutions.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 smtClean="0"/>
              <a:t>Current evaluation approaches are top-down in nature. </a:t>
            </a:r>
            <a:endParaRPr lang="en-US" sz="2400" dirty="0"/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 smtClean="0"/>
              <a:t>Evaluations lack local perspectives and knowledge.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 smtClean="0"/>
              <a:t>Local people are rarely involved.</a:t>
            </a:r>
          </a:p>
          <a:p>
            <a:pPr marL="971550" lvl="1" indent="-514350">
              <a:buFont typeface="Arial" pitchFamily="34" charset="0"/>
              <a:buChar char="•"/>
            </a:pPr>
            <a:endParaRPr lang="en-US" sz="2400" dirty="0"/>
          </a:p>
          <a:p>
            <a:pPr marL="971550" lvl="1" indent="-514350"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0854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sz="3000" b="1" dirty="0"/>
              <a:t>Can </a:t>
            </a:r>
            <a:r>
              <a:rPr lang="en-US" sz="3000" b="1" dirty="0" smtClean="0"/>
              <a:t>engaging </a:t>
            </a:r>
            <a:r>
              <a:rPr lang="en-US" sz="3000" b="1" dirty="0"/>
              <a:t>stakeholders </a:t>
            </a:r>
            <a:r>
              <a:rPr lang="en-US" sz="3000" b="1" dirty="0" smtClean="0"/>
              <a:t>be </a:t>
            </a:r>
            <a:r>
              <a:rPr lang="en-US" sz="3000" b="1" dirty="0"/>
              <a:t>a solution</a:t>
            </a:r>
            <a:r>
              <a:rPr lang="en-US" sz="3000" b="1" dirty="0" smtClean="0"/>
              <a:t>?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 smtClean="0"/>
              <a:t>Embracing a participatory approach to the evaluation of past desertification mitigation and restoration actions.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 smtClean="0"/>
              <a:t>Making </a:t>
            </a:r>
            <a:r>
              <a:rPr lang="en-US" dirty="0"/>
              <a:t>stakeholders producers rather than recipients of </a:t>
            </a:r>
            <a:r>
              <a:rPr lang="en-US" dirty="0" smtClean="0"/>
              <a:t>evaluation.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 smtClean="0"/>
              <a:t>Provide a means for stakeholders to describe their knowledge. Ask </a:t>
            </a:r>
            <a:r>
              <a:rPr lang="en-US" dirty="0"/>
              <a:t>rather than tell. </a:t>
            </a:r>
            <a:r>
              <a:rPr lang="en-US" i="1" dirty="0" smtClean="0"/>
              <a:t>What </a:t>
            </a:r>
            <a:r>
              <a:rPr lang="en-US" i="1" dirty="0"/>
              <a:t>are the impacts of </a:t>
            </a:r>
            <a:r>
              <a:rPr lang="en-US" i="1" dirty="0" smtClean="0"/>
              <a:t>these past actions to address land degradation? </a:t>
            </a:r>
            <a:endParaRPr lang="en-US" dirty="0" smtClean="0"/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 smtClean="0"/>
              <a:t>Develop a method to elicit and rank the criteria stakeholders use to determine if actions work.</a:t>
            </a:r>
          </a:p>
          <a:p>
            <a:pPr marL="971550" lvl="1" indent="-514350">
              <a:buFont typeface="Arial" pitchFamily="34" charset="0"/>
              <a:buChar char="•"/>
            </a:pPr>
            <a:endParaRPr lang="en-US" dirty="0"/>
          </a:p>
          <a:p>
            <a:pPr marL="971550" lvl="1" indent="-514350">
              <a:buFont typeface="Arial" pitchFamily="34" charset="0"/>
              <a:buChar char="•"/>
            </a:pPr>
            <a:endParaRPr lang="en-US" sz="2400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24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Develop a protocol that engages local stakeholders to not only share their knowledge, but set the criteria for evaluation.</a:t>
            </a:r>
          </a:p>
          <a:p>
            <a:r>
              <a:rPr lang="en-US" sz="3000" dirty="0" smtClean="0"/>
              <a:t>Select a site with </a:t>
            </a:r>
          </a:p>
          <a:p>
            <a:pPr lvl="1"/>
            <a:r>
              <a:rPr lang="en-US" sz="2600" dirty="0" smtClean="0"/>
              <a:t>past mitigation or restoration actions, </a:t>
            </a:r>
          </a:p>
          <a:p>
            <a:pPr lvl="1"/>
            <a:r>
              <a:rPr lang="en-US" sz="2600" dirty="0" smtClean="0"/>
              <a:t>stakeholders interested and willing to participate.</a:t>
            </a:r>
          </a:p>
          <a:p>
            <a:r>
              <a:rPr lang="en-US" sz="3000" dirty="0" smtClean="0"/>
              <a:t>Test the protocol.</a:t>
            </a:r>
          </a:p>
          <a:p>
            <a:r>
              <a:rPr lang="en-US" sz="3000" dirty="0" smtClean="0"/>
              <a:t>Conduct the evaluation.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826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058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sz="3900" b="1" dirty="0" smtClean="0"/>
              <a:t>Goals</a:t>
            </a:r>
          </a:p>
          <a:p>
            <a:r>
              <a:rPr lang="en-US" sz="2600" dirty="0"/>
              <a:t>T</a:t>
            </a:r>
            <a:r>
              <a:rPr lang="en-US" sz="2600" dirty="0" smtClean="0"/>
              <a:t>o link expert scientific advances and traditional knowledge of prevention and restoration practices to improve evaluation and management actions to combat desertification.  </a:t>
            </a:r>
          </a:p>
          <a:p>
            <a:r>
              <a:rPr lang="en-US" sz="2600" dirty="0">
                <a:cs typeface="Arial" charset="0"/>
              </a:rPr>
              <a:t>Develop collaborative natural resource management platform and translational science strategies that incorporate the inputs of stakeholders at all </a:t>
            </a:r>
            <a:r>
              <a:rPr lang="en-US" sz="2600" dirty="0" smtClean="0">
                <a:cs typeface="Arial" charset="0"/>
              </a:rPr>
              <a:t>levels</a:t>
            </a:r>
            <a:endParaRPr lang="en-US" sz="2600" dirty="0" smtClean="0"/>
          </a:p>
          <a:p>
            <a:r>
              <a:rPr lang="en-US" sz="2600" dirty="0" smtClean="0"/>
              <a:t>“Create an international platform of long-term monitoring sites aimed at supporting future synthetic analysis, improving accessibility and use of long</a:t>
            </a:r>
            <a:r>
              <a:rPr lang="en-US" sz="2600" dirty="0">
                <a:latin typeface="Arial" charset="0"/>
                <a:cs typeface="Arial" charset="0"/>
              </a:rPr>
              <a:t> </a:t>
            </a:r>
            <a:r>
              <a:rPr lang="en-US" sz="2600" dirty="0">
                <a:cs typeface="Arial" charset="0"/>
              </a:rPr>
              <a:t>long‐term data, and disseminating knowledge of best practices </a:t>
            </a:r>
            <a:r>
              <a:rPr lang="en-US" sz="2600" dirty="0" smtClean="0">
                <a:cs typeface="Arial" charset="0"/>
              </a:rPr>
              <a:t>worldwide.” </a:t>
            </a:r>
            <a:endParaRPr lang="en-US" sz="2600" dirty="0" smtClean="0"/>
          </a:p>
          <a:p>
            <a:r>
              <a:rPr lang="en-US" sz="2600" dirty="0" smtClean="0"/>
              <a:t>Being tested as a evaluation protocol in 12 countries. One of them here, in the San Simon Watershed. </a:t>
            </a:r>
          </a:p>
          <a:p>
            <a:endParaRPr lang="en-US" sz="2400" dirty="0"/>
          </a:p>
        </p:txBody>
      </p:sp>
      <p:pic>
        <p:nvPicPr>
          <p:cNvPr id="2050" name="Picture 2" descr="C:\Documents and Settings\417tmjones\Desktop\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"/>
            <a:ext cx="571500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6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Area: San Simon Watershed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8643"/>
          <a:stretch>
            <a:fillRect/>
          </a:stretch>
        </p:blipFill>
        <p:spPr>
          <a:xfrm>
            <a:off x="304800" y="1600200"/>
            <a:ext cx="5051744" cy="5015100"/>
          </a:xfrm>
          <a:prstGeom prst="rect">
            <a:avLst/>
          </a:prstGeom>
        </p:spPr>
      </p:pic>
      <p:sp>
        <p:nvSpPr>
          <p:cNvPr id="5" name="Shape 212"/>
          <p:cNvSpPr>
            <a:spLocks noChangeArrowheads="1"/>
          </p:cNvSpPr>
          <p:nvPr/>
        </p:nvSpPr>
        <p:spPr bwMode="auto">
          <a:xfrm>
            <a:off x="5638800" y="3048000"/>
            <a:ext cx="2943224" cy="27051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213"/>
          <p:cNvSpPr>
            <a:spLocks noChangeArrowheads="1"/>
          </p:cNvSpPr>
          <p:nvPr/>
        </p:nvSpPr>
        <p:spPr bwMode="auto">
          <a:xfrm>
            <a:off x="6181724" y="1905000"/>
            <a:ext cx="1958976" cy="104775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214"/>
          <p:cNvSpPr>
            <a:spLocks noChangeArrowheads="1"/>
          </p:cNvSpPr>
          <p:nvPr/>
        </p:nvSpPr>
        <p:spPr bwMode="auto">
          <a:xfrm>
            <a:off x="5689600" y="5969000"/>
            <a:ext cx="2943224" cy="64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5" tIns="91425" rIns="91425" bIns="91425">
            <a:spAutoFit/>
          </a:bodyPr>
          <a:lstStyle/>
          <a:p>
            <a:pPr marL="381000" indent="-146050">
              <a:buClr>
                <a:srgbClr val="000000"/>
              </a:buClr>
              <a:buSzPct val="167000"/>
            </a:pPr>
            <a:r>
              <a:rPr lang="en-US" sz="1500" dirty="0"/>
              <a:t>Watershed area: about 5,828 km2 (2,250 mi2)</a:t>
            </a:r>
          </a:p>
        </p:txBody>
      </p:sp>
    </p:spTree>
    <p:extLst>
      <p:ext uri="{BB962C8B-B14F-4D97-AF65-F5344CB8AC3E}">
        <p14:creationId xmlns:p14="http://schemas.microsoft.com/office/powerpoint/2010/main" xmlns="" val="35096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San </a:t>
            </a:r>
            <a:r>
              <a:rPr lang="en-US" dirty="0"/>
              <a:t>Simon </a:t>
            </a:r>
            <a:r>
              <a:rPr lang="en-US" dirty="0" smtClean="0"/>
              <a:t>Watershed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22437"/>
            <a:ext cx="5029200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Identification of actions in place to combat degradation. </a:t>
            </a:r>
          </a:p>
          <a:p>
            <a:pPr lvl="1"/>
            <a:r>
              <a:rPr lang="en-US" sz="2000" dirty="0" smtClean="0"/>
              <a:t>Large Structures (Dams, Dykes)</a:t>
            </a:r>
          </a:p>
          <a:p>
            <a:pPr lvl="1"/>
            <a:r>
              <a:rPr lang="en-US" sz="2000" dirty="0" smtClean="0"/>
              <a:t>Grazing Management (Rotational grazing, long term resting)</a:t>
            </a:r>
          </a:p>
          <a:p>
            <a:pPr lvl="1"/>
            <a:r>
              <a:rPr lang="en-US" sz="2000" dirty="0" smtClean="0"/>
              <a:t>Vegetation conversion of shrub to grass</a:t>
            </a:r>
          </a:p>
          <a:p>
            <a:r>
              <a:rPr lang="en-US" sz="2400" b="1" dirty="0" smtClean="0"/>
              <a:t>Development of Indicators to measure the impact of these actions. </a:t>
            </a:r>
            <a:endParaRPr lang="en-US" sz="2400" b="1" dirty="0"/>
          </a:p>
          <a:p>
            <a:pPr lvl="1"/>
            <a:r>
              <a:rPr lang="en-US" sz="2000" dirty="0" smtClean="0"/>
              <a:t>Productivity, plant cover, soil surface condition, above-ground biomass, plant diversity, etc. </a:t>
            </a: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</p:txBody>
      </p:sp>
      <p:pic>
        <p:nvPicPr>
          <p:cNvPr id="4" name="Picture 3" descr="DSCN1912_Halfway drops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79073" y="4191000"/>
            <a:ext cx="3250581" cy="2044238"/>
          </a:xfrm>
          <a:prstGeom prst="rect">
            <a:avLst/>
          </a:prstGeom>
        </p:spPr>
      </p:pic>
      <p:pic>
        <p:nvPicPr>
          <p:cNvPr id="5" name="Picture 4" descr="2a_spreader_dyke_Ryan dyke ber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561144" y="1595857"/>
            <a:ext cx="3269967" cy="2057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3581400"/>
            <a:ext cx="3114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Ryan Dyke along main channel of San Simon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6253167"/>
            <a:ext cx="310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“Halfway” detention dam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394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next step: moving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listening</a:t>
            </a:r>
            <a:r>
              <a:rPr lang="en-US" dirty="0"/>
              <a:t>, to </a:t>
            </a:r>
            <a:r>
              <a:rPr lang="en-US" i="1" dirty="0"/>
              <a:t>doing.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Who? </a:t>
            </a:r>
            <a:r>
              <a:rPr lang="en-US" dirty="0" smtClean="0"/>
              <a:t>Students in </a:t>
            </a:r>
            <a:r>
              <a:rPr lang="en-US" dirty="0" smtClean="0"/>
              <a:t>the Master </a:t>
            </a:r>
            <a:r>
              <a:rPr lang="en-US" dirty="0" smtClean="0"/>
              <a:t>Watershed </a:t>
            </a:r>
            <a:r>
              <a:rPr lang="en-US" dirty="0"/>
              <a:t>Stewards </a:t>
            </a:r>
            <a:r>
              <a:rPr lang="en-US" dirty="0" smtClean="0"/>
              <a:t>course.</a:t>
            </a:r>
            <a:endParaRPr lang="en-US" dirty="0" smtClean="0"/>
          </a:p>
          <a:p>
            <a:pPr lvl="1"/>
            <a:r>
              <a:rPr lang="en-US" dirty="0" smtClean="0"/>
              <a:t>Local people learning </a:t>
            </a:r>
            <a:r>
              <a:rPr lang="en-US" dirty="0"/>
              <a:t>about their watershed. </a:t>
            </a:r>
            <a:endParaRPr lang="en-US" dirty="0" smtClean="0"/>
          </a:p>
          <a:p>
            <a:r>
              <a:rPr lang="en-US" dirty="0" smtClean="0"/>
              <a:t>Developing the protocol</a:t>
            </a:r>
          </a:p>
          <a:p>
            <a:pPr lvl="1"/>
            <a:r>
              <a:rPr lang="en-US" dirty="0" smtClean="0"/>
              <a:t>Factsheet</a:t>
            </a:r>
          </a:p>
          <a:p>
            <a:pPr lvl="1"/>
            <a:r>
              <a:rPr lang="en-US" dirty="0" smtClean="0"/>
              <a:t>Semi-structured interviews</a:t>
            </a:r>
          </a:p>
          <a:p>
            <a:pPr lvl="1"/>
            <a:r>
              <a:rPr lang="en-US" dirty="0" smtClean="0"/>
              <a:t>Evaluation criteria elicitation and ranking</a:t>
            </a:r>
          </a:p>
          <a:p>
            <a:pPr lvl="1"/>
            <a:r>
              <a:rPr lang="en-US" dirty="0" smtClean="0"/>
              <a:t>Stakeholder-driven data collection</a:t>
            </a:r>
          </a:p>
          <a:p>
            <a:r>
              <a:rPr lang="en-US" dirty="0" smtClean="0"/>
              <a:t>Test the protocol</a:t>
            </a:r>
          </a:p>
          <a:p>
            <a:pPr lvl="1"/>
            <a:r>
              <a:rPr lang="en-US" dirty="0" smtClean="0"/>
              <a:t>Group test</a:t>
            </a:r>
          </a:p>
          <a:p>
            <a:pPr lvl="1"/>
            <a:r>
              <a:rPr lang="en-US" dirty="0" smtClean="0"/>
              <a:t>Site visit (field trip)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43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Baseline Assessment &amp; Selection of Evaluation Criteria</a:t>
            </a:r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76200" y="1243445"/>
            <a:ext cx="4953000" cy="5614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Group interviews </a:t>
            </a:r>
          </a:p>
          <a:p>
            <a:pPr lvl="1"/>
            <a:r>
              <a:rPr lang="en-US" sz="2200" dirty="0" smtClean="0"/>
              <a:t>Discussion of actions and potential indicators, recommendation of indicators.</a:t>
            </a:r>
          </a:p>
          <a:p>
            <a:pPr lvl="1"/>
            <a:r>
              <a:rPr lang="en-US" sz="2200" dirty="0" smtClean="0"/>
              <a:t>Baseline assessment of the actions</a:t>
            </a:r>
            <a:endParaRPr lang="en-US" sz="2000" dirty="0" smtClean="0"/>
          </a:p>
          <a:p>
            <a:r>
              <a:rPr lang="en-US" sz="2800" dirty="0" smtClean="0"/>
              <a:t>“Pack of Cards”</a:t>
            </a:r>
          </a:p>
          <a:p>
            <a:pPr lvl="1"/>
            <a:r>
              <a:rPr lang="en-US" sz="2000" dirty="0" smtClean="0"/>
              <a:t>Method to empower stakeholders to be evaluators </a:t>
            </a:r>
          </a:p>
          <a:p>
            <a:pPr lvl="1"/>
            <a:r>
              <a:rPr lang="en-US" sz="2000" dirty="0" smtClean="0"/>
              <a:t>Stakeholders identify the criteria (indicators) they would use to assess impact.</a:t>
            </a:r>
          </a:p>
          <a:p>
            <a:pPr lvl="1"/>
            <a:r>
              <a:rPr lang="en-US" sz="2000" dirty="0" smtClean="0"/>
              <a:t>Then </a:t>
            </a:r>
            <a:r>
              <a:rPr lang="en-US" sz="2000" dirty="0" smtClean="0"/>
              <a:t>rank </a:t>
            </a:r>
            <a:r>
              <a:rPr lang="en-US" sz="2000" dirty="0" smtClean="0"/>
              <a:t>the indicators that </a:t>
            </a:r>
            <a:r>
              <a:rPr lang="en-US" sz="2000" i="1" dirty="0" smtClean="0"/>
              <a:t>they</a:t>
            </a:r>
            <a:r>
              <a:rPr lang="en-US" sz="2000" dirty="0" smtClean="0"/>
              <a:t> developed.</a:t>
            </a:r>
          </a:p>
          <a:p>
            <a:pPr lvl="1"/>
            <a:r>
              <a:rPr lang="en-US" sz="2000" dirty="0" smtClean="0"/>
              <a:t>The math behind this gives the indicators weights of importance</a:t>
            </a:r>
          </a:p>
          <a:p>
            <a:pPr lvl="1"/>
            <a:r>
              <a:rPr lang="en-US" sz="2000" dirty="0" smtClean="0"/>
              <a:t>To be in a later step where the weights and data for each indicator are combined.</a:t>
            </a:r>
          </a:p>
        </p:txBody>
      </p:sp>
      <p:pic>
        <p:nvPicPr>
          <p:cNvPr id="5123" name="Picture 3" descr="C:\Users\tjones\Downloads\DSCN26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56200" y="3938155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417tmjones\Desktop\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56200" y="1271155"/>
            <a:ext cx="3276600" cy="2457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60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2560</TotalTime>
  <Words>906</Words>
  <Application>Microsoft Office PowerPoint</Application>
  <PresentationFormat>On-screen Show (4:3)</PresentationFormat>
  <Paragraphs>113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Bridging the Gap Between Local and Scientific Knowledge to Improve the Effectiveness of Evaluation of Desertification Mitigation and Restoration Actions</vt:lpstr>
      <vt:lpstr>Problem Statement</vt:lpstr>
      <vt:lpstr>Objectives</vt:lpstr>
      <vt:lpstr>Approach</vt:lpstr>
      <vt:lpstr>Slide 5</vt:lpstr>
      <vt:lpstr>Study Area: San Simon Watershed</vt:lpstr>
      <vt:lpstr>The San Simon Watershed</vt:lpstr>
      <vt:lpstr>The next step: moving from  listening, to doing. </vt:lpstr>
      <vt:lpstr>Baseline Assessment &amp; Selection of Evaluation Criteria</vt:lpstr>
      <vt:lpstr>PhotoVoice</vt:lpstr>
      <vt:lpstr>Slide 11</vt:lpstr>
      <vt:lpstr>Results</vt:lpstr>
      <vt:lpstr>Slide 13</vt:lpstr>
      <vt:lpstr>Conclusions</vt:lpstr>
      <vt:lpstr>Acknowledgements 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Wickhorst</dc:creator>
  <cp:lastModifiedBy>Trevor Jones</cp:lastModifiedBy>
  <cp:revision>190</cp:revision>
  <dcterms:created xsi:type="dcterms:W3CDTF">2012-01-05T16:45:57Z</dcterms:created>
  <dcterms:modified xsi:type="dcterms:W3CDTF">2012-04-12T05:40:43Z</dcterms:modified>
</cp:coreProperties>
</file>